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9144000" cy="5143500" type="screen16x9"/>
  <p:notesSz cx="6858000" cy="9144000"/>
  <p:embeddedFontLst>
    <p:embeddedFont>
      <p:font typeface="Average" panose="020B0604020202020204" charset="0"/>
      <p:regular r:id="rId11"/>
    </p:embeddedFont>
    <p:embeddedFont>
      <p:font typeface="Oswald" panose="020B0604020202020204" charset="0"/>
      <p:regular r:id="rId12"/>
      <p:bold r:id="rId1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966f288077_0_2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966f288077_0_2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966f288077_0_2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966f288077_0_2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966f288077_0_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966f288077_0_2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966f288077_0_2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966f288077_0_2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966f288077_0_8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966f288077_0_8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966f288077_0_8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966f288077_0_8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966f288077_0_8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966f288077_0_8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Google Shape;11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>
            <a:spLocks noGrp="1"/>
          </p:cNvSpPr>
          <p:nvPr>
            <p:ph type="body" idx="1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2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" name="Google Shape;42;p9"/>
          <p:cNvSpPr txBox="1">
            <a:spLocks noGrp="1"/>
          </p:cNvSpPr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subTitle" idx="1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>
            <a:endParaRPr/>
          </a:p>
        </p:txBody>
      </p:sp>
      <p:sp>
        <p:nvSpPr>
          <p:cNvPr id="48" name="Google Shape;48;p10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lat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1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1.png"/><Relationship Id="rId5" Type="http://schemas.openxmlformats.org/officeDocument/2006/relationships/image" Target="../media/image8.gif"/><Relationship Id="rId4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>
            <a:spLocks noGrp="1"/>
          </p:cNvSpPr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Make A Movie!</a:t>
            </a:r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1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Juico Bowley</a:t>
            </a:r>
            <a:endParaRPr/>
          </a:p>
        </p:txBody>
      </p:sp>
      <p:pic>
        <p:nvPicPr>
          <p:cNvPr id="2" name="1 - intro">
            <a:hlinkClick r:id="" action="ppaction://media"/>
            <a:extLst>
              <a:ext uri="{FF2B5EF4-FFF2-40B4-BE49-F238E27FC236}">
                <a16:creationId xmlns:a16="http://schemas.microsoft.com/office/drawing/2014/main" id="{B8EBC9CB-E309-4DA4-ADBA-5F5461EF710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21724" y="2377141"/>
            <a:ext cx="249518" cy="24951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6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1725" y="720700"/>
            <a:ext cx="8029600" cy="405305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>
            <a:spLocks noGrp="1"/>
          </p:cNvSpPr>
          <p:nvPr>
            <p:ph type="title"/>
          </p:nvPr>
        </p:nvSpPr>
        <p:spPr>
          <a:xfrm>
            <a:off x="1303800" y="420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Most Profitable Movies</a:t>
            </a:r>
            <a:endParaRPr/>
          </a:p>
        </p:txBody>
      </p:sp>
      <p:sp>
        <p:nvSpPr>
          <p:cNvPr id="67" name="Google Shape;67;p14"/>
          <p:cNvSpPr/>
          <p:nvPr/>
        </p:nvSpPr>
        <p:spPr>
          <a:xfrm>
            <a:off x="6843863" y="1200625"/>
            <a:ext cx="515700" cy="278700"/>
          </a:xfrm>
          <a:prstGeom prst="wedgeRectCallout">
            <a:avLst>
              <a:gd name="adj1" fmla="val -35488"/>
              <a:gd name="adj2" fmla="val 107158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Avatar</a:t>
            </a:r>
            <a:endParaRPr sz="700"/>
          </a:p>
        </p:txBody>
      </p:sp>
      <p:sp>
        <p:nvSpPr>
          <p:cNvPr id="68" name="Google Shape;68;p14"/>
          <p:cNvSpPr/>
          <p:nvPr/>
        </p:nvSpPr>
        <p:spPr>
          <a:xfrm>
            <a:off x="4200941" y="1650273"/>
            <a:ext cx="583500" cy="278700"/>
          </a:xfrm>
          <a:prstGeom prst="wedgeRectCallout">
            <a:avLst>
              <a:gd name="adj1" fmla="val -45783"/>
              <a:gd name="adj2" fmla="val 103706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Titanic</a:t>
            </a:r>
            <a:endParaRPr sz="700"/>
          </a:p>
        </p:txBody>
      </p:sp>
      <p:sp>
        <p:nvSpPr>
          <p:cNvPr id="69" name="Google Shape;69;p14"/>
          <p:cNvSpPr/>
          <p:nvPr/>
        </p:nvSpPr>
        <p:spPr>
          <a:xfrm>
            <a:off x="5342075" y="1784850"/>
            <a:ext cx="909000" cy="278700"/>
          </a:xfrm>
          <a:prstGeom prst="wedgeRectCallout">
            <a:avLst>
              <a:gd name="adj1" fmla="val -30116"/>
              <a:gd name="adj2" fmla="val 109858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Star Wars Ep. VII</a:t>
            </a:r>
            <a:endParaRPr sz="700"/>
          </a:p>
        </p:txBody>
      </p:sp>
      <p:sp>
        <p:nvSpPr>
          <p:cNvPr id="70" name="Google Shape;70;p14"/>
          <p:cNvSpPr/>
          <p:nvPr/>
        </p:nvSpPr>
        <p:spPr>
          <a:xfrm>
            <a:off x="6108950" y="2468275"/>
            <a:ext cx="1818600" cy="278700"/>
          </a:xfrm>
          <a:prstGeom prst="wedgeRectCallout">
            <a:avLst>
              <a:gd name="adj1" fmla="val -35092"/>
              <a:gd name="adj2" fmla="val 123233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Bigger budget translates to bigger profits</a:t>
            </a:r>
            <a:endParaRPr sz="700"/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E2F580CE-3951-40E8-AFC5-61E99C3C636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5312" y="2063550"/>
            <a:ext cx="435335" cy="4353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418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>
            <a:spLocks noGrp="1"/>
          </p:cNvSpPr>
          <p:nvPr>
            <p:ph type="title"/>
          </p:nvPr>
        </p:nvSpPr>
        <p:spPr>
          <a:xfrm>
            <a:off x="1056750" y="186200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Most Profitable Movies</a:t>
            </a:r>
            <a:endParaRPr/>
          </a:p>
        </p:txBody>
      </p:sp>
      <p:pic>
        <p:nvPicPr>
          <p:cNvPr id="76" name="Google Shape;76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9225" y="913800"/>
            <a:ext cx="8045550" cy="4022801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5"/>
          <p:cNvSpPr/>
          <p:nvPr/>
        </p:nvSpPr>
        <p:spPr>
          <a:xfrm>
            <a:off x="2193500" y="2186925"/>
            <a:ext cx="1036200" cy="278700"/>
          </a:xfrm>
          <a:prstGeom prst="wedgeRectCallout">
            <a:avLst>
              <a:gd name="adj1" fmla="val 36531"/>
              <a:gd name="adj2" fmla="val 112576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Harry Potter and the Deathly Hallows Pt. 2</a:t>
            </a:r>
            <a:endParaRPr sz="700"/>
          </a:p>
        </p:txBody>
      </p:sp>
      <p:sp>
        <p:nvSpPr>
          <p:cNvPr id="78" name="Google Shape;78;p15"/>
          <p:cNvSpPr/>
          <p:nvPr/>
        </p:nvSpPr>
        <p:spPr>
          <a:xfrm>
            <a:off x="5092175" y="1659850"/>
            <a:ext cx="1138500" cy="278700"/>
          </a:xfrm>
          <a:prstGeom prst="wedgeRectCallout">
            <a:avLst>
              <a:gd name="adj1" fmla="val -11509"/>
              <a:gd name="adj2" fmla="val 97542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Avengers: Infinity War</a:t>
            </a:r>
            <a:endParaRPr sz="700"/>
          </a:p>
        </p:txBody>
      </p:sp>
      <p:sp>
        <p:nvSpPr>
          <p:cNvPr id="79" name="Google Shape;79;p15"/>
          <p:cNvSpPr/>
          <p:nvPr/>
        </p:nvSpPr>
        <p:spPr>
          <a:xfrm>
            <a:off x="3457250" y="2090250"/>
            <a:ext cx="604500" cy="278700"/>
          </a:xfrm>
          <a:prstGeom prst="wedgeRectCallout">
            <a:avLst>
              <a:gd name="adj1" fmla="val 41960"/>
              <a:gd name="adj2" fmla="val 109159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Furious 7</a:t>
            </a:r>
            <a:endParaRPr sz="700"/>
          </a:p>
        </p:txBody>
      </p:sp>
      <p:sp>
        <p:nvSpPr>
          <p:cNvPr id="80" name="Google Shape;80;p15"/>
          <p:cNvSpPr/>
          <p:nvPr/>
        </p:nvSpPr>
        <p:spPr>
          <a:xfrm>
            <a:off x="4433500" y="2090250"/>
            <a:ext cx="515700" cy="278700"/>
          </a:xfrm>
          <a:prstGeom prst="wedgeRectCallout">
            <a:avLst>
              <a:gd name="adj1" fmla="val -34419"/>
              <a:gd name="adj2" fmla="val 73771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Jurassic World</a:t>
            </a:r>
            <a:endParaRPr sz="700"/>
          </a:p>
        </p:txBody>
      </p:sp>
      <p:sp>
        <p:nvSpPr>
          <p:cNvPr id="81" name="Google Shape;81;p15"/>
          <p:cNvSpPr/>
          <p:nvPr/>
        </p:nvSpPr>
        <p:spPr>
          <a:xfrm>
            <a:off x="6457650" y="3712425"/>
            <a:ext cx="772200" cy="278700"/>
          </a:xfrm>
          <a:prstGeom prst="wedgeRectCallout">
            <a:avLst>
              <a:gd name="adj1" fmla="val -58220"/>
              <a:gd name="adj2" fmla="val 109616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dirty="0"/>
              <a:t>Dark Phoenix</a:t>
            </a:r>
            <a:endParaRPr sz="700" dirty="0"/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0CB8CB90-1E1C-42AE-86DB-6BFEE209A42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6110" y="2178331"/>
            <a:ext cx="474708" cy="47470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466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8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>
            <a:spLocks noGrp="1"/>
          </p:cNvSpPr>
          <p:nvPr>
            <p:ph type="title"/>
          </p:nvPr>
        </p:nvSpPr>
        <p:spPr>
          <a:xfrm>
            <a:off x="1032400" y="2553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Most Profitable Genre Groups</a:t>
            </a:r>
            <a:endParaRPr/>
          </a:p>
        </p:txBody>
      </p:sp>
      <p:pic>
        <p:nvPicPr>
          <p:cNvPr id="87" name="Google Shape;87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8075" y="1048075"/>
            <a:ext cx="8007849" cy="3928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3F197808-89C7-4F73-85EB-68CFE2FB78C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0370" y="2172634"/>
            <a:ext cx="527705" cy="5277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88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>
            <a:spLocks noGrp="1"/>
          </p:cNvSpPr>
          <p:nvPr>
            <p:ph type="title"/>
          </p:nvPr>
        </p:nvSpPr>
        <p:spPr>
          <a:xfrm>
            <a:off x="956525" y="2098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Most Profitable Franchises</a:t>
            </a:r>
            <a:endParaRPr/>
          </a:p>
        </p:txBody>
      </p:sp>
      <p:pic>
        <p:nvPicPr>
          <p:cNvPr id="93" name="Google Shape;93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8400" y="979750"/>
            <a:ext cx="8107200" cy="3989276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7"/>
          <p:cNvSpPr/>
          <p:nvPr/>
        </p:nvSpPr>
        <p:spPr>
          <a:xfrm>
            <a:off x="1654900" y="2835038"/>
            <a:ext cx="567900" cy="278700"/>
          </a:xfrm>
          <a:prstGeom prst="wedgeRectCallout">
            <a:avLst>
              <a:gd name="adj1" fmla="val -47517"/>
              <a:gd name="adj2" fmla="val 99202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Avatar</a:t>
            </a:r>
            <a:endParaRPr sz="700"/>
          </a:p>
        </p:txBody>
      </p:sp>
      <p:sp>
        <p:nvSpPr>
          <p:cNvPr id="95" name="Google Shape;95;p17"/>
          <p:cNvSpPr/>
          <p:nvPr/>
        </p:nvSpPr>
        <p:spPr>
          <a:xfrm>
            <a:off x="4053900" y="2571750"/>
            <a:ext cx="1036200" cy="278700"/>
          </a:xfrm>
          <a:prstGeom prst="wedgeRectCallout">
            <a:avLst>
              <a:gd name="adj1" fmla="val 39780"/>
              <a:gd name="adj2" fmla="val 12962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Disney Live Action Reimaginings</a:t>
            </a:r>
            <a:endParaRPr sz="700"/>
          </a:p>
        </p:txBody>
      </p:sp>
      <p:sp>
        <p:nvSpPr>
          <p:cNvPr id="96" name="Google Shape;96;p17"/>
          <p:cNvSpPr/>
          <p:nvPr/>
        </p:nvSpPr>
        <p:spPr>
          <a:xfrm>
            <a:off x="6301050" y="3982225"/>
            <a:ext cx="1036200" cy="278700"/>
          </a:xfrm>
          <a:prstGeom prst="wedgeRectCallout">
            <a:avLst>
              <a:gd name="adj1" fmla="val 38892"/>
              <a:gd name="adj2" fmla="val -126014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James Bond</a:t>
            </a:r>
            <a:endParaRPr sz="700"/>
          </a:p>
        </p:txBody>
      </p:sp>
      <p:sp>
        <p:nvSpPr>
          <p:cNvPr id="97" name="Google Shape;97;p17"/>
          <p:cNvSpPr/>
          <p:nvPr/>
        </p:nvSpPr>
        <p:spPr>
          <a:xfrm>
            <a:off x="6618325" y="2770425"/>
            <a:ext cx="1036200" cy="278700"/>
          </a:xfrm>
          <a:prstGeom prst="wedgeRectCallout">
            <a:avLst>
              <a:gd name="adj1" fmla="val 33895"/>
              <a:gd name="adj2" fmla="val 123699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J.K. Rowling’s Wizarding World</a:t>
            </a:r>
            <a:endParaRPr sz="700"/>
          </a:p>
        </p:txBody>
      </p:sp>
      <p:sp>
        <p:nvSpPr>
          <p:cNvPr id="98" name="Google Shape;98;p17"/>
          <p:cNvSpPr/>
          <p:nvPr/>
        </p:nvSpPr>
        <p:spPr>
          <a:xfrm>
            <a:off x="5359675" y="2045500"/>
            <a:ext cx="1036200" cy="278700"/>
          </a:xfrm>
          <a:prstGeom prst="wedgeRectCallout">
            <a:avLst>
              <a:gd name="adj1" fmla="val 32368"/>
              <a:gd name="adj2" fmla="val 117052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Star Wars</a:t>
            </a:r>
            <a:endParaRPr sz="700"/>
          </a:p>
        </p:txBody>
      </p:sp>
      <p:sp>
        <p:nvSpPr>
          <p:cNvPr id="99" name="Google Shape;99;p17"/>
          <p:cNvSpPr/>
          <p:nvPr/>
        </p:nvSpPr>
        <p:spPr>
          <a:xfrm>
            <a:off x="6020350" y="1244325"/>
            <a:ext cx="1036200" cy="278700"/>
          </a:xfrm>
          <a:prstGeom prst="wedgeRectCallout">
            <a:avLst>
              <a:gd name="adj1" fmla="val 63784"/>
              <a:gd name="adj2" fmla="val 561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Marvel Cinematic Universe</a:t>
            </a:r>
            <a:endParaRPr sz="700"/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A4997534-6C25-47AF-AE84-8F16055253A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2132292"/>
            <a:ext cx="518400" cy="518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95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8"/>
          <p:cNvSpPr txBox="1">
            <a:spLocks noGrp="1"/>
          </p:cNvSpPr>
          <p:nvPr>
            <p:ph type="title"/>
          </p:nvPr>
        </p:nvSpPr>
        <p:spPr>
          <a:xfrm>
            <a:off x="1085500" y="3084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Most Profitable Director</a:t>
            </a:r>
            <a:endParaRPr/>
          </a:p>
        </p:txBody>
      </p:sp>
      <p:pic>
        <p:nvPicPr>
          <p:cNvPr id="105" name="Google Shape;105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3225" y="1032925"/>
            <a:ext cx="8137551" cy="4004375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8"/>
          <p:cNvSpPr/>
          <p:nvPr/>
        </p:nvSpPr>
        <p:spPr>
          <a:xfrm>
            <a:off x="6934550" y="1151913"/>
            <a:ext cx="976200" cy="278700"/>
          </a:xfrm>
          <a:prstGeom prst="wedgeRectCallout">
            <a:avLst>
              <a:gd name="adj1" fmla="val -43075"/>
              <a:gd name="adj2" fmla="val 102866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James Cameron: Avatar</a:t>
            </a:r>
            <a:endParaRPr sz="700"/>
          </a:p>
        </p:txBody>
      </p:sp>
      <p:sp>
        <p:nvSpPr>
          <p:cNvPr id="107" name="Google Shape;107;p18"/>
          <p:cNvSpPr/>
          <p:nvPr/>
        </p:nvSpPr>
        <p:spPr>
          <a:xfrm>
            <a:off x="2785525" y="2293050"/>
            <a:ext cx="855900" cy="278700"/>
          </a:xfrm>
          <a:prstGeom prst="wedgeRectCallout">
            <a:avLst>
              <a:gd name="adj1" fmla="val -44699"/>
              <a:gd name="adj2" fmla="val 122385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Pierre Coffin:</a:t>
            </a:r>
            <a:endParaRPr sz="7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Minions</a:t>
            </a:r>
            <a:endParaRPr sz="700"/>
          </a:p>
        </p:txBody>
      </p:sp>
      <p:sp>
        <p:nvSpPr>
          <p:cNvPr id="108" name="Google Shape;108;p18"/>
          <p:cNvSpPr/>
          <p:nvPr/>
        </p:nvSpPr>
        <p:spPr>
          <a:xfrm>
            <a:off x="4140350" y="2245700"/>
            <a:ext cx="707400" cy="278700"/>
          </a:xfrm>
          <a:prstGeom prst="wedgeRectCallout">
            <a:avLst>
              <a:gd name="adj1" fmla="val -40494"/>
              <a:gd name="adj2" fmla="val 10782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Chris Buck</a:t>
            </a:r>
            <a:endParaRPr sz="7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Frozen</a:t>
            </a:r>
            <a:endParaRPr sz="700"/>
          </a:p>
        </p:txBody>
      </p:sp>
      <p:sp>
        <p:nvSpPr>
          <p:cNvPr id="109" name="Google Shape;109;p18"/>
          <p:cNvSpPr/>
          <p:nvPr/>
        </p:nvSpPr>
        <p:spPr>
          <a:xfrm>
            <a:off x="5495175" y="2364413"/>
            <a:ext cx="976200" cy="278700"/>
          </a:xfrm>
          <a:prstGeom prst="wedgeRectCallout">
            <a:avLst>
              <a:gd name="adj1" fmla="val -33180"/>
              <a:gd name="adj2" fmla="val 10877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Anthony Russo: Captain America</a:t>
            </a:r>
            <a:endParaRPr sz="700"/>
          </a:p>
        </p:txBody>
      </p:sp>
      <p:sp>
        <p:nvSpPr>
          <p:cNvPr id="110" name="Google Shape;110;p18"/>
          <p:cNvSpPr/>
          <p:nvPr/>
        </p:nvSpPr>
        <p:spPr>
          <a:xfrm>
            <a:off x="6550350" y="3700288"/>
            <a:ext cx="976200" cy="278700"/>
          </a:xfrm>
          <a:prstGeom prst="wedgeRectCallout">
            <a:avLst>
              <a:gd name="adj1" fmla="val 45239"/>
              <a:gd name="adj2" fmla="val 152086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Simon Kinberg:</a:t>
            </a:r>
            <a:endParaRPr sz="7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Dark Phoenix</a:t>
            </a:r>
            <a:endParaRPr sz="700"/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56710B4B-4A48-40BF-B5F2-C3997F7036B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2199401"/>
            <a:ext cx="503224" cy="50322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71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9"/>
          <p:cNvSpPr txBox="1">
            <a:spLocks noGrp="1"/>
          </p:cNvSpPr>
          <p:nvPr>
            <p:ph type="title"/>
          </p:nvPr>
        </p:nvSpPr>
        <p:spPr>
          <a:xfrm>
            <a:off x="1048225" y="2513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Putting It Together</a:t>
            </a:r>
            <a:endParaRPr/>
          </a:p>
        </p:txBody>
      </p:sp>
      <p:pic>
        <p:nvPicPr>
          <p:cNvPr id="116" name="Google Shape;116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0125" y="963275"/>
            <a:ext cx="8243751" cy="3929876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9"/>
          <p:cNvSpPr/>
          <p:nvPr/>
        </p:nvSpPr>
        <p:spPr>
          <a:xfrm>
            <a:off x="1883525" y="1102725"/>
            <a:ext cx="976200" cy="278700"/>
          </a:xfrm>
          <a:prstGeom prst="wedgeRectCallout">
            <a:avLst>
              <a:gd name="adj1" fmla="val -34675"/>
              <a:gd name="adj2" fmla="val 74238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Action, Adventure, Sci-Fi, Fantasy</a:t>
            </a:r>
            <a:endParaRPr sz="700"/>
          </a:p>
        </p:txBody>
      </p:sp>
      <p:sp>
        <p:nvSpPr>
          <p:cNvPr id="119" name="Google Shape;119;p19"/>
          <p:cNvSpPr/>
          <p:nvPr/>
        </p:nvSpPr>
        <p:spPr>
          <a:xfrm>
            <a:off x="1718400" y="3943350"/>
            <a:ext cx="976200" cy="278700"/>
          </a:xfrm>
          <a:prstGeom prst="wedgeRectCallout">
            <a:avLst>
              <a:gd name="adj1" fmla="val 20771"/>
              <a:gd name="adj2" fmla="val -97013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Franchise</a:t>
            </a:r>
            <a:endParaRPr sz="700"/>
          </a:p>
        </p:txBody>
      </p:sp>
      <p:sp>
        <p:nvSpPr>
          <p:cNvPr id="120" name="Google Shape;120;p19"/>
          <p:cNvSpPr/>
          <p:nvPr/>
        </p:nvSpPr>
        <p:spPr>
          <a:xfrm>
            <a:off x="3016300" y="1660125"/>
            <a:ext cx="976200" cy="278700"/>
          </a:xfrm>
          <a:prstGeom prst="wedgeRectCallout">
            <a:avLst>
              <a:gd name="adj1" fmla="val -21714"/>
              <a:gd name="adj2" fmla="val 113778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Franchise</a:t>
            </a:r>
            <a:endParaRPr sz="700"/>
          </a:p>
        </p:txBody>
      </p:sp>
      <p:sp>
        <p:nvSpPr>
          <p:cNvPr id="121" name="Google Shape;121;p19"/>
          <p:cNvSpPr/>
          <p:nvPr/>
        </p:nvSpPr>
        <p:spPr>
          <a:xfrm>
            <a:off x="0" y="3304975"/>
            <a:ext cx="976200" cy="278700"/>
          </a:xfrm>
          <a:prstGeom prst="wedgeRectCallout">
            <a:avLst>
              <a:gd name="adj1" fmla="val 58021"/>
              <a:gd name="adj2" fmla="val -7185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James Cameron</a:t>
            </a:r>
            <a:endParaRPr sz="700"/>
          </a:p>
        </p:txBody>
      </p:sp>
      <p:sp>
        <p:nvSpPr>
          <p:cNvPr id="122" name="Google Shape;122;p19"/>
          <p:cNvSpPr/>
          <p:nvPr/>
        </p:nvSpPr>
        <p:spPr>
          <a:xfrm>
            <a:off x="0" y="3032513"/>
            <a:ext cx="976200" cy="278700"/>
          </a:xfrm>
          <a:prstGeom prst="wedgeRectCallout">
            <a:avLst>
              <a:gd name="adj1" fmla="val 58021"/>
              <a:gd name="adj2" fmla="val -7185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Action, Adventure, Fantasy, Sci-Fi</a:t>
            </a:r>
            <a:endParaRPr sz="700"/>
          </a:p>
        </p:txBody>
      </p:sp>
      <p:sp>
        <p:nvSpPr>
          <p:cNvPr id="123" name="Google Shape;123;p19"/>
          <p:cNvSpPr/>
          <p:nvPr/>
        </p:nvSpPr>
        <p:spPr>
          <a:xfrm>
            <a:off x="1883525" y="1381425"/>
            <a:ext cx="976200" cy="278700"/>
          </a:xfrm>
          <a:prstGeom prst="wedgeRectCallout">
            <a:avLst>
              <a:gd name="adj1" fmla="val -34675"/>
              <a:gd name="adj2" fmla="val 74238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J.J. Abrams</a:t>
            </a:r>
            <a:endParaRPr sz="700"/>
          </a:p>
        </p:txBody>
      </p:sp>
      <p:sp>
        <p:nvSpPr>
          <p:cNvPr id="124" name="Google Shape;124;p19"/>
          <p:cNvSpPr/>
          <p:nvPr/>
        </p:nvSpPr>
        <p:spPr>
          <a:xfrm>
            <a:off x="1883525" y="1660125"/>
            <a:ext cx="976200" cy="278700"/>
          </a:xfrm>
          <a:prstGeom prst="wedgeRectCallout">
            <a:avLst>
              <a:gd name="adj1" fmla="val -34675"/>
              <a:gd name="adj2" fmla="val 74238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Franchise</a:t>
            </a:r>
            <a:endParaRPr sz="700"/>
          </a:p>
        </p:txBody>
      </p:sp>
      <p:sp>
        <p:nvSpPr>
          <p:cNvPr id="125" name="Google Shape;125;p19"/>
          <p:cNvSpPr/>
          <p:nvPr/>
        </p:nvSpPr>
        <p:spPr>
          <a:xfrm>
            <a:off x="417925" y="1933313"/>
            <a:ext cx="976200" cy="278700"/>
          </a:xfrm>
          <a:prstGeom prst="wedgeRectCallout">
            <a:avLst>
              <a:gd name="adj1" fmla="val 58021"/>
              <a:gd name="adj2" fmla="val -7185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James Cameron</a:t>
            </a:r>
            <a:endParaRPr sz="700"/>
          </a:p>
        </p:txBody>
      </p:sp>
      <p:sp>
        <p:nvSpPr>
          <p:cNvPr id="126" name="Google Shape;126;p19"/>
          <p:cNvSpPr/>
          <p:nvPr/>
        </p:nvSpPr>
        <p:spPr>
          <a:xfrm>
            <a:off x="4321825" y="1994600"/>
            <a:ext cx="976200" cy="278700"/>
          </a:xfrm>
          <a:prstGeom prst="wedgeRectCallout">
            <a:avLst>
              <a:gd name="adj1" fmla="val -21714"/>
              <a:gd name="adj2" fmla="val 113778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Franchise</a:t>
            </a:r>
            <a:endParaRPr sz="700"/>
          </a:p>
        </p:txBody>
      </p:sp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E92716C5-47F1-4780-827D-BA4D7665F2C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37" y="2212013"/>
            <a:ext cx="449387" cy="44938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63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1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5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0"/>
          <p:cNvSpPr txBox="1">
            <a:spLocks noGrp="1"/>
          </p:cNvSpPr>
          <p:nvPr>
            <p:ph type="title"/>
          </p:nvPr>
        </p:nvSpPr>
        <p:spPr>
          <a:xfrm>
            <a:off x="1152142" y="324002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 You!</a:t>
            </a:r>
            <a:endParaRPr dirty="0"/>
          </a:p>
        </p:txBody>
      </p:sp>
      <p:pic>
        <p:nvPicPr>
          <p:cNvPr id="6" name="Picture 5" descr="A picture containing sitting, holding, phone, bird&#10;&#10;Description automatically generated">
            <a:extLst>
              <a:ext uri="{FF2B5EF4-FFF2-40B4-BE49-F238E27FC236}">
                <a16:creationId xmlns:a16="http://schemas.microsoft.com/office/drawing/2014/main" id="{6C6032E1-D7C4-4A0A-8EFB-B222E2352C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0656" y="896702"/>
            <a:ext cx="2682688" cy="3576917"/>
          </a:xfrm>
          <a:prstGeom prst="rect">
            <a:avLst/>
          </a:prstGeom>
        </p:spPr>
      </p:pic>
      <p:pic>
        <p:nvPicPr>
          <p:cNvPr id="7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1DF3C33F-D46F-4AD0-BE65-BEA1C9D8F3B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5148" y="2197797"/>
            <a:ext cx="487363" cy="4873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245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</TotalTime>
  <Words>128</Words>
  <Application>Microsoft Office PowerPoint</Application>
  <PresentationFormat>On-screen Show (16:9)</PresentationFormat>
  <Paragraphs>41</Paragraphs>
  <Slides>8</Slides>
  <Notes>8</Notes>
  <HiddenSlides>0</HiddenSlides>
  <MMClips>8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Average</vt:lpstr>
      <vt:lpstr>Oswald</vt:lpstr>
      <vt:lpstr>Arial</vt:lpstr>
      <vt:lpstr>Slate</vt:lpstr>
      <vt:lpstr>Let’s Make A Movie!</vt:lpstr>
      <vt:lpstr>Most Profitable Movies</vt:lpstr>
      <vt:lpstr>Most Profitable Movies</vt:lpstr>
      <vt:lpstr>Most Profitable Genre Groups</vt:lpstr>
      <vt:lpstr>Most Profitable Franchises</vt:lpstr>
      <vt:lpstr>Most Profitable Director</vt:lpstr>
      <vt:lpstr>Putting It Together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Let’s Make A Movie!</dc:title>
  <cp:lastModifiedBy>Juico Bowley</cp:lastModifiedBy>
  <cp:revision>10</cp:revision>
  <dcterms:modified xsi:type="dcterms:W3CDTF">2020-09-11T16:32:57Z</dcterms:modified>
</cp:coreProperties>
</file>